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5"/>
  </p:notesMasterIdLst>
  <p:sldIdLst>
    <p:sldId id="364" r:id="rId2"/>
    <p:sldId id="394" r:id="rId3"/>
    <p:sldId id="395" r:id="rId4"/>
    <p:sldId id="390" r:id="rId5"/>
    <p:sldId id="400" r:id="rId6"/>
    <p:sldId id="401" r:id="rId7"/>
    <p:sldId id="396" r:id="rId8"/>
    <p:sldId id="397" r:id="rId9"/>
    <p:sldId id="398" r:id="rId10"/>
    <p:sldId id="399" r:id="rId11"/>
    <p:sldId id="402" r:id="rId12"/>
    <p:sldId id="403" r:id="rId13"/>
    <p:sldId id="379" r:id="rId14"/>
  </p:sldIdLst>
  <p:sldSz cx="13439775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ben Enikolopov" initials="RE" lastIdx="6" clrIdx="0">
    <p:extLst>
      <p:ext uri="{19B8F6BF-5375-455C-9EA6-DF929625EA0E}">
        <p15:presenceInfo xmlns:p15="http://schemas.microsoft.com/office/powerpoint/2012/main" userId="S::ruben.enikolopov@upf.edu::b8d11b41-af72-4ead-aedc-3aa7d5c756ed" providerId="AD"/>
      </p:ext>
    </p:extLst>
  </p:cmAuthor>
  <p:cmAuthor id="2" name="Gumbina Evgeniya" initials="GE" lastIdx="11" clrIdx="1">
    <p:extLst>
      <p:ext uri="{19B8F6BF-5375-455C-9EA6-DF929625EA0E}">
        <p15:presenceInfo xmlns:p15="http://schemas.microsoft.com/office/powerpoint/2012/main" userId="S-1-5-21-682003330-1336601894-839522115-202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A6E"/>
    <a:srgbClr val="575656"/>
    <a:srgbClr val="DDDDDD"/>
    <a:srgbClr val="595959"/>
    <a:srgbClr val="D4125C"/>
    <a:srgbClr val="9A0E43"/>
    <a:srgbClr val="D9D9D9"/>
    <a:srgbClr val="7F0B37"/>
    <a:srgbClr val="00B3E7"/>
    <a:srgbClr val="005D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4" autoAdjust="0"/>
    <p:restoredTop sz="94697"/>
  </p:normalViewPr>
  <p:slideViewPr>
    <p:cSldViewPr snapToGrid="0">
      <p:cViewPr varScale="1">
        <p:scale>
          <a:sx n="66" d="100"/>
          <a:sy n="66" d="100"/>
        </p:scale>
        <p:origin x="7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E7E77-4AB8-4D07-A819-4ED10F398857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9544E-ED71-4A69-8B22-7829CB85A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979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9544E-ED71-4A69-8B22-7829CB85AD4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497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9544E-ED71-4A69-8B22-7829CB85AD4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808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9972" y="1237197"/>
            <a:ext cx="1007983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9972" y="3970580"/>
            <a:ext cx="10079831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08AD-10BD-4ACF-98CA-BF503974A0E1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D7EA7-DE5D-4C5C-A5FE-42ED8F2A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005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08AD-10BD-4ACF-98CA-BF503974A0E1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D7EA7-DE5D-4C5C-A5FE-42ED8F2A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736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17839" y="402483"/>
            <a:ext cx="2897951" cy="6406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3985" y="402483"/>
            <a:ext cx="8525857" cy="6406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08AD-10BD-4ACF-98CA-BF503974A0E1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D7EA7-DE5D-4C5C-A5FE-42ED8F2A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432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id="{9AC4658C-D571-49EB-BCA6-F2C10B3E165A}"/>
              </a:ext>
            </a:extLst>
          </p:cNvPr>
          <p:cNvSpPr txBox="1">
            <a:spLocks/>
          </p:cNvSpPr>
          <p:nvPr userDrawn="1"/>
        </p:nvSpPr>
        <p:spPr>
          <a:xfrm>
            <a:off x="12666236" y="7248525"/>
            <a:ext cx="606996" cy="31115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CDBD563E-B0D3-447F-AFD2-910202E21ABB}" type="slidenum">
              <a:rPr lang="ru-RU" sz="1287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‹#›</a:t>
            </a:fld>
            <a:endParaRPr lang="ru-RU" sz="1287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10515071" y="66486"/>
            <a:ext cx="2470548" cy="2508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30" dirty="0">
                <a:solidFill>
                  <a:schemeClr val="accent5">
                    <a:lumMod val="20000"/>
                    <a:lumOff val="80000"/>
                  </a:schemeClr>
                </a:solidFill>
                <a:latin typeface="GillSans-Light"/>
              </a:rPr>
              <a:t>РОССИЙСКАЯ ЭКОНОМИЧЕСКАЯ ШКОЛА</a:t>
            </a:r>
            <a:endParaRPr lang="ru-RU" sz="103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344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5191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08AD-10BD-4ACF-98CA-BF503974A0E1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D7EA7-DE5D-4C5C-A5FE-42ED8F2A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184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985" y="1884670"/>
            <a:ext cx="11591806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6985" y="5059034"/>
            <a:ext cx="11591806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08AD-10BD-4ACF-98CA-BF503974A0E1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D7EA7-DE5D-4C5C-A5FE-42ED8F2A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08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3985" y="2012414"/>
            <a:ext cx="5711904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886" y="2012414"/>
            <a:ext cx="5711904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08AD-10BD-4ACF-98CA-BF503974A0E1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D7EA7-DE5D-4C5C-A5FE-42ED8F2A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5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5" y="402483"/>
            <a:ext cx="11591806" cy="146118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5736" y="1853171"/>
            <a:ext cx="5685654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736" y="2761381"/>
            <a:ext cx="5685654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03886" y="1853171"/>
            <a:ext cx="571365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03886" y="2761381"/>
            <a:ext cx="5713655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08AD-10BD-4ACF-98CA-BF503974A0E1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D7EA7-DE5D-4C5C-A5FE-42ED8F2A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827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08AD-10BD-4ACF-98CA-BF503974A0E1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D7EA7-DE5D-4C5C-A5FE-42ED8F2A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760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08AD-10BD-4ACF-98CA-BF503974A0E1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D7EA7-DE5D-4C5C-A5FE-42ED8F2A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934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6" y="503978"/>
            <a:ext cx="4334677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3655" y="1088454"/>
            <a:ext cx="6803886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5736" y="2267902"/>
            <a:ext cx="4334677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08AD-10BD-4ACF-98CA-BF503974A0E1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D7EA7-DE5D-4C5C-A5FE-42ED8F2A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558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6" y="503978"/>
            <a:ext cx="4334677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713655" y="1088454"/>
            <a:ext cx="6803886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5736" y="2267902"/>
            <a:ext cx="4334677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08AD-10BD-4ACF-98CA-BF503974A0E1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D7EA7-DE5D-4C5C-A5FE-42ED8F2A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661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3985" y="402483"/>
            <a:ext cx="11591806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3985" y="2012414"/>
            <a:ext cx="11591806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3985" y="7006699"/>
            <a:ext cx="30239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608AD-10BD-4ACF-98CA-BF503974A0E1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51926" y="7006699"/>
            <a:ext cx="4535924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91841" y="7006699"/>
            <a:ext cx="30239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D7EA7-DE5D-4C5C-A5FE-42ED8F2A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095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85" r:id="rId12"/>
    <p:sldLayoutId id="2147483699" r:id="rId13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7559675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5708073"/>
            <a:ext cx="13439775" cy="15987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1584159" y="2216887"/>
            <a:ext cx="105482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cap="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Какие валюты доминируют в мировой экономике?</a:t>
            </a:r>
            <a:endParaRPr lang="ru-RU" sz="4400" cap="all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481" y="355322"/>
            <a:ext cx="2407116" cy="1695152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1307358" y="1704109"/>
            <a:ext cx="0" cy="2472106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1584159" y="5817422"/>
            <a:ext cx="93363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solidFill>
                  <a:srgbClr val="0B3A6E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Олег </a:t>
            </a:r>
            <a:r>
              <a:rPr lang="ru-RU" sz="3200" b="1" cap="all" dirty="0" err="1">
                <a:solidFill>
                  <a:srgbClr val="0B3A6E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ицхоки</a:t>
            </a:r>
            <a:endParaRPr lang="ru-RU" sz="3200" b="1" cap="all" dirty="0">
              <a:solidFill>
                <a:srgbClr val="0B3A6E"/>
              </a:solidFill>
              <a:latin typeface="Verdana" panose="020B0604030504040204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r>
              <a:rPr lang="ru-RU" sz="2000" b="1" cap="all" dirty="0">
                <a:solidFill>
                  <a:srgbClr val="0B3A6E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Профессор экономики</a:t>
            </a:r>
            <a:br>
              <a:rPr lang="ru-RU" sz="2000" b="1" cap="all" dirty="0">
                <a:solidFill>
                  <a:srgbClr val="0B3A6E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</a:br>
            <a:r>
              <a:rPr lang="ru-RU" sz="2000" b="1" cap="all" dirty="0">
                <a:solidFill>
                  <a:srgbClr val="0B3A6E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Калифорнийский университет в Лос-Анджелесе </a:t>
            </a:r>
          </a:p>
        </p:txBody>
      </p:sp>
    </p:spTree>
    <p:extLst>
      <p:ext uri="{BB962C8B-B14F-4D97-AF65-F5344CB8AC3E}">
        <p14:creationId xmlns:p14="http://schemas.microsoft.com/office/powerpoint/2010/main" val="2326090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705639" y="188017"/>
            <a:ext cx="107341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МОНЕТАРНАЯ ПОЛИТИКА.</a:t>
            </a:r>
            <a:br>
              <a:rPr lang="ru-RU" sz="48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48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Инфляция</a:t>
            </a:r>
            <a:endParaRPr lang="en-US" sz="4800" b="1" cap="all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2705639" y="1906603"/>
            <a:ext cx="10513972" cy="5653071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endParaRPr lang="ru-RU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Google Shape;64;p15">
            <a:extLst>
              <a:ext uri="{FF2B5EF4-FFF2-40B4-BE49-F238E27FC236}">
                <a16:creationId xmlns:a16="http://schemas.microsoft.com/office/drawing/2014/main" id="{06C1DA4A-FB37-2D42-A50B-71FA9A76BF5F}"/>
              </a:ext>
            </a:extLst>
          </p:cNvPr>
          <p:cNvSpPr txBox="1">
            <a:spLocks/>
          </p:cNvSpPr>
          <p:nvPr/>
        </p:nvSpPr>
        <p:spPr>
          <a:xfrm>
            <a:off x="2705639" y="1906604"/>
            <a:ext cx="10772668" cy="5653071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Фиксирование валютного курса или монетарное правило?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Правило Тейлора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,</a:t>
            </a: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 принцип Тейлора: 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Уравнение Фишера: 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Страны научились управлять инфляцией с 1990-х гг.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Font typeface="Courier New" panose="02070309020205020404" pitchFamily="49" charset="0"/>
              <a:buChar char="o"/>
            </a:pPr>
            <a:r>
              <a:rPr lang="ru-RU" sz="1960" dirty="0">
                <a:latin typeface="Verdana" panose="020B0604030504040204" pitchFamily="34" charset="0"/>
                <a:ea typeface="Verdana" panose="020B0604030504040204" pitchFamily="34" charset="0"/>
              </a:rPr>
              <a:t>Нужно ли бояться инфляции? Большой госдолг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Сложнее справиться с дефляцией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Нужно ли стабилизировать обменный курс: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Почему бы не единая валюта? «</a:t>
            </a:r>
            <a:r>
              <a:rPr lang="ru-RU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Трилемма</a:t>
            </a: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»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3EB0289-B87B-FD46-924E-A103C58D30D8}"/>
                  </a:ext>
                </a:extLst>
              </p:cNvPr>
              <p:cNvSpPr/>
              <p:nvPr/>
            </p:nvSpPr>
            <p:spPr>
              <a:xfrm>
                <a:off x="9041130" y="2834639"/>
                <a:ext cx="336035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400" i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𝜙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400" i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en-US" sz="2400" i="0">
                          <a:latin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3EB0289-B87B-FD46-924E-A103C58D30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1130" y="2834639"/>
                <a:ext cx="3360352" cy="461665"/>
              </a:xfrm>
              <a:prstGeom prst="rect">
                <a:avLst/>
              </a:prstGeom>
              <a:blipFill>
                <a:blip r:embed="rId4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E8D7E6D-04D5-FA40-907F-1F9E62734C40}"/>
                  </a:ext>
                </a:extLst>
              </p:cNvPr>
              <p:cNvSpPr/>
              <p:nvPr/>
            </p:nvSpPr>
            <p:spPr>
              <a:xfrm>
                <a:off x="6521491" y="3474187"/>
                <a:ext cx="17669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E8D7E6D-04D5-FA40-907F-1F9E62734C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1491" y="3474187"/>
                <a:ext cx="1766959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53B9B8C-A181-1A4D-80E3-021278D138E4}"/>
                  </a:ext>
                </a:extLst>
              </p:cNvPr>
              <p:cNvSpPr/>
              <p:nvPr/>
            </p:nvSpPr>
            <p:spPr>
              <a:xfrm>
                <a:off x="10073505" y="5964794"/>
                <a:ext cx="300894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400" i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  <m:r>
                        <a:rPr lang="en-US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𝜙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𝛿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53B9B8C-A181-1A4D-80E3-021278D138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3505" y="5964794"/>
                <a:ext cx="3008946" cy="461665"/>
              </a:xfrm>
              <a:prstGeom prst="rect">
                <a:avLst/>
              </a:prstGeom>
              <a:blipFill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2860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705639" y="592967"/>
            <a:ext cx="107341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cap="all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бреттон-вудская</a:t>
            </a:r>
            <a:r>
              <a:rPr lang="ru-RU" sz="48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система 2.0</a:t>
            </a:r>
            <a:endParaRPr lang="en-US" sz="4800" b="1" cap="all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2705639" y="1906603"/>
            <a:ext cx="10513972" cy="5653071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endParaRPr lang="ru-RU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Google Shape;64;p15">
            <a:extLst>
              <a:ext uri="{FF2B5EF4-FFF2-40B4-BE49-F238E27FC236}">
                <a16:creationId xmlns:a16="http://schemas.microsoft.com/office/drawing/2014/main" id="{F52F784E-09F6-8D4E-BDB7-FE3E4A621E74}"/>
              </a:ext>
            </a:extLst>
          </p:cNvPr>
          <p:cNvSpPr txBox="1">
            <a:spLocks/>
          </p:cNvSpPr>
          <p:nvPr/>
        </p:nvSpPr>
        <p:spPr>
          <a:xfrm>
            <a:off x="2667107" y="1854351"/>
            <a:ext cx="10772668" cy="5653071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Бреттон-Вудская</a:t>
            </a: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 система 1.0 (1945-1973):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Font typeface="Courier New" panose="02070309020205020404" pitchFamily="49" charset="0"/>
              <a:buChar char="o"/>
            </a:pPr>
            <a:r>
              <a:rPr lang="ru-RU" sz="1960" dirty="0">
                <a:latin typeface="Verdana" panose="020B0604030504040204" pitchFamily="34" charset="0"/>
                <a:ea typeface="Verdana" panose="020B0604030504040204" pitchFamily="34" charset="0"/>
              </a:rPr>
              <a:t>Система фиксированных курсов валют к доллару, а доллара к золоту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Парадоксально: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Font typeface="Courier New" panose="02070309020205020404" pitchFamily="49" charset="0"/>
              <a:buChar char="o"/>
            </a:pPr>
            <a:r>
              <a:rPr lang="ru-RU" sz="1960" dirty="0">
                <a:latin typeface="Verdana" panose="020B0604030504040204" pitchFamily="34" charset="0"/>
                <a:ea typeface="Verdana" panose="020B0604030504040204" pitchFamily="34" charset="0"/>
              </a:rPr>
              <a:t>роль доллара сильно увеличилась после краха </a:t>
            </a:r>
            <a:r>
              <a:rPr lang="ru-RU" sz="1960" dirty="0" err="1">
                <a:latin typeface="Verdana" panose="020B0604030504040204" pitchFamily="34" charset="0"/>
                <a:ea typeface="Verdana" panose="020B0604030504040204" pitchFamily="34" charset="0"/>
              </a:rPr>
              <a:t>Бреттон-Вудской</a:t>
            </a:r>
            <a:r>
              <a:rPr lang="ru-RU" sz="1960" dirty="0">
                <a:latin typeface="Verdana" panose="020B0604030504040204" pitchFamily="34" charset="0"/>
                <a:ea typeface="Verdana" panose="020B0604030504040204" pitchFamily="34" charset="0"/>
              </a:rPr>
              <a:t> системы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Font typeface="Courier New" panose="02070309020205020404" pitchFamily="49" charset="0"/>
              <a:buChar char="o"/>
            </a:pPr>
            <a:r>
              <a:rPr lang="ru-RU" sz="1960" dirty="0">
                <a:latin typeface="Verdana" panose="020B0604030504040204" pitchFamily="34" charset="0"/>
                <a:ea typeface="Verdana" panose="020B0604030504040204" pitchFamily="34" charset="0"/>
              </a:rPr>
              <a:t>во многом из-за финансовой глобализации 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Роль Китая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Font typeface="Courier New" panose="02070309020205020404" pitchFamily="49" charset="0"/>
              <a:buChar char="o"/>
            </a:pPr>
            <a:r>
              <a:rPr lang="ru-RU" sz="1960" dirty="0">
                <a:latin typeface="Verdana" panose="020B0604030504040204" pitchFamily="34" charset="0"/>
                <a:ea typeface="Verdana" panose="020B0604030504040204" pitchFamily="34" charset="0"/>
              </a:rPr>
              <a:t>огромная экономика привязанная к доллару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Font typeface="Courier New" panose="02070309020205020404" pitchFamily="49" charset="0"/>
              <a:buChar char="o"/>
            </a:pPr>
            <a:r>
              <a:rPr lang="ru-RU" sz="1960" dirty="0">
                <a:latin typeface="Verdana" panose="020B0604030504040204" pitchFamily="34" charset="0"/>
                <a:ea typeface="Verdana" panose="020B0604030504040204" pitchFamily="34" charset="0"/>
              </a:rPr>
              <a:t>еще около 80 частичных или полных фиксированных курсов</a:t>
            </a:r>
          </a:p>
        </p:txBody>
      </p:sp>
    </p:spTree>
    <p:extLst>
      <p:ext uri="{BB962C8B-B14F-4D97-AF65-F5344CB8AC3E}">
        <p14:creationId xmlns:p14="http://schemas.microsoft.com/office/powerpoint/2010/main" val="3697253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705639" y="592967"/>
            <a:ext cx="107341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КОНЕЦ Эпохи ДОЛЛАРА?</a:t>
            </a:r>
            <a:endParaRPr lang="en-US" sz="4800" b="1" cap="all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2705639" y="1906603"/>
            <a:ext cx="10513972" cy="5653071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endParaRPr lang="ru-RU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Google Shape;64;p15">
            <a:extLst>
              <a:ext uri="{FF2B5EF4-FFF2-40B4-BE49-F238E27FC236}">
                <a16:creationId xmlns:a16="http://schemas.microsoft.com/office/drawing/2014/main" id="{F52F784E-09F6-8D4E-BDB7-FE3E4A621E74}"/>
              </a:ext>
            </a:extLst>
          </p:cNvPr>
          <p:cNvSpPr txBox="1">
            <a:spLocks/>
          </p:cNvSpPr>
          <p:nvPr/>
        </p:nvSpPr>
        <p:spPr>
          <a:xfrm>
            <a:off x="2667107" y="1763487"/>
            <a:ext cx="10772668" cy="5796187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200" dirty="0">
                <a:latin typeface="Verdana" panose="020B0604030504040204" pitchFamily="34" charset="0"/>
                <a:ea typeface="Verdana" panose="020B0604030504040204" pitchFamily="34" charset="0"/>
              </a:rPr>
              <a:t>Доллар США заменил британский фунт в 1920-30 гг. -- 30 лет после того как США обогнали Великобританию по размеру экономики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200" dirty="0">
                <a:latin typeface="Verdana" panose="020B0604030504040204" pitchFamily="34" charset="0"/>
                <a:ea typeface="Verdana" panose="020B0604030504040204" pitchFamily="34" charset="0"/>
              </a:rPr>
              <a:t>Китай сейчас обгоняет/догоняет США по размеру экономики.</a:t>
            </a:r>
            <a:br>
              <a:rPr lang="ru-RU" sz="2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200" dirty="0">
                <a:latin typeface="Verdana" panose="020B0604030504040204" pitchFamily="34" charset="0"/>
                <a:ea typeface="Verdana" panose="020B0604030504040204" pitchFamily="34" charset="0"/>
              </a:rPr>
              <a:t>Зона Евро сопоставима по размеру с экономикой США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200" dirty="0">
                <a:latin typeface="Verdana" panose="020B0604030504040204" pitchFamily="34" charset="0"/>
                <a:ea typeface="Verdana" panose="020B0604030504040204" pitchFamily="34" charset="0"/>
              </a:rPr>
              <a:t>Потеснят ли Евро и/или Юань доллар США: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Font typeface="Courier New" panose="02070309020205020404" pitchFamily="49" charset="0"/>
              <a:buChar char="o"/>
            </a:pPr>
            <a:r>
              <a:rPr lang="ru-RU" sz="1760" dirty="0">
                <a:latin typeface="Verdana" panose="020B0604030504040204" pitchFamily="34" charset="0"/>
                <a:ea typeface="Verdana" panose="020B0604030504040204" pitchFamily="34" charset="0"/>
              </a:rPr>
              <a:t>в международной торговле?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Font typeface="Courier New" panose="02070309020205020404" pitchFamily="49" charset="0"/>
              <a:buChar char="o"/>
            </a:pPr>
            <a:r>
              <a:rPr lang="ru-RU" sz="1760" dirty="0">
                <a:latin typeface="Verdana" panose="020B0604030504040204" pitchFamily="34" charset="0"/>
                <a:ea typeface="Verdana" panose="020B0604030504040204" pitchFamily="34" charset="0"/>
              </a:rPr>
              <a:t>в международной финансовой системе?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Font typeface="Courier New" panose="02070309020205020404" pitchFamily="49" charset="0"/>
              <a:buChar char="o"/>
            </a:pPr>
            <a:r>
              <a:rPr lang="ru-RU" sz="1760" dirty="0">
                <a:latin typeface="Verdana" panose="020B0604030504040204" pitchFamily="34" charset="0"/>
                <a:ea typeface="Verdana" panose="020B0604030504040204" pitchFamily="34" charset="0"/>
              </a:rPr>
              <a:t>в качестве надежных активов?</a:t>
            </a:r>
            <a:endParaRPr lang="ru-RU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200" dirty="0">
                <a:latin typeface="Verdana" panose="020B0604030504040204" pitchFamily="34" charset="0"/>
                <a:ea typeface="Verdana" panose="020B0604030504040204" pitchFamily="34" charset="0"/>
              </a:rPr>
              <a:t>Ближайшие большие сдвиги: 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Font typeface="Courier New" panose="02070309020205020404" pitchFamily="49" charset="0"/>
              <a:buChar char="o"/>
            </a:pPr>
            <a:r>
              <a:rPr lang="ru-RU" sz="1760" dirty="0">
                <a:latin typeface="Verdana" panose="020B0604030504040204" pitchFamily="34" charset="0"/>
                <a:ea typeface="Verdana" panose="020B0604030504040204" pitchFamily="34" charset="0"/>
              </a:rPr>
              <a:t>переход Китая к плавающему обменному курсу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Font typeface="Courier New" panose="02070309020205020404" pitchFamily="49" charset="0"/>
              <a:buChar char="o"/>
            </a:pPr>
            <a:r>
              <a:rPr lang="ru-RU" sz="1760" dirty="0">
                <a:latin typeface="Verdana" panose="020B0604030504040204" pitchFamily="34" charset="0"/>
                <a:ea typeface="Verdana" panose="020B0604030504040204" pitchFamily="34" charset="0"/>
              </a:rPr>
              <a:t>рост роли Китая в международном финансировании</a:t>
            </a:r>
          </a:p>
        </p:txBody>
      </p:sp>
    </p:spTree>
    <p:extLst>
      <p:ext uri="{BB962C8B-B14F-4D97-AF65-F5344CB8AC3E}">
        <p14:creationId xmlns:p14="http://schemas.microsoft.com/office/powerpoint/2010/main" val="3219698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63240" y="1"/>
            <a:ext cx="11545473" cy="75596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7343981" y="1"/>
            <a:ext cx="6095794" cy="7559673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1613D1-3209-48EB-A113-B6951C1BAAC9}"/>
              </a:ext>
            </a:extLst>
          </p:cNvPr>
          <p:cNvSpPr txBox="1"/>
          <p:nvPr/>
        </p:nvSpPr>
        <p:spPr>
          <a:xfrm>
            <a:off x="1334382" y="2543114"/>
            <a:ext cx="5438460" cy="1823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ru-RU" sz="4400" b="1" cap="all" dirty="0">
                <a:solidFill>
                  <a:srgbClr val="0B3A6E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СПАСИБО</a:t>
            </a:r>
          </a:p>
          <a:p>
            <a:pPr algn="ctr">
              <a:lnSpc>
                <a:spcPts val="4500"/>
              </a:lnSpc>
            </a:pPr>
            <a:endParaRPr lang="ru-RU" sz="4400" b="1" cap="all" dirty="0">
              <a:solidFill>
                <a:srgbClr val="0B3A6E"/>
              </a:solidFill>
              <a:latin typeface="Verdana" panose="020B0604030504040204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pPr algn="ctr">
              <a:lnSpc>
                <a:spcPts val="4500"/>
              </a:lnSpc>
            </a:pPr>
            <a:r>
              <a:rPr lang="ru-RU" sz="4400" b="1" cap="all" dirty="0">
                <a:solidFill>
                  <a:srgbClr val="0B3A6E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ЗА ВНИМАНИЕ!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1817" y="513695"/>
            <a:ext cx="2003109" cy="1410640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097" y="1"/>
            <a:ext cx="761147" cy="7559673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</p:spTree>
    <p:extLst>
      <p:ext uri="{BB962C8B-B14F-4D97-AF65-F5344CB8AC3E}">
        <p14:creationId xmlns:p14="http://schemas.microsoft.com/office/powerpoint/2010/main" val="232338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990840" y="527654"/>
            <a:ext cx="101168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«Доминантные </a:t>
            </a:r>
            <a:r>
              <a:rPr lang="ru-RU" sz="4800" b="1" cap="all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валютЫ</a:t>
            </a:r>
            <a:r>
              <a:rPr lang="ru-RU" sz="48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»</a:t>
            </a:r>
            <a:endParaRPr lang="en-US" sz="4800" b="1" cap="all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674370" y="2154801"/>
            <a:ext cx="12205609" cy="5250710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195 стран и 180 национальных валют</a:t>
            </a:r>
          </a:p>
          <a:p>
            <a:pPr lvl="1"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Гипотеза: роль валют пропорциональна размеру стран в международной торговле?</a:t>
            </a:r>
          </a:p>
          <a:p>
            <a:pPr lvl="1"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Ответ: нет, только несколько валют играют значимую роль в мировой торговле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Большая </a:t>
            </a: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десятка валют: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endParaRPr lang="ru-RU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None/>
            </a:pPr>
            <a:endParaRPr lang="ru-RU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endParaRPr lang="ru-RU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Подавляющую роль играют всего четыре валюты: Доллар, Евро, Йена, Юань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endParaRPr lang="ru-RU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35D5AD-E191-244E-AB95-80D7311CE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4622" y="4369302"/>
            <a:ext cx="2921000" cy="1562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E1A52C0-112A-F74B-A9A4-7F1964AB1B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9267" y="4369302"/>
            <a:ext cx="28575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969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847703" y="527654"/>
            <a:ext cx="10592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Международная монетарная система</a:t>
            </a:r>
            <a:endParaRPr lang="en-US" sz="3600" b="1" cap="all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85B9215-DCD7-D94D-BA20-5EADFCF6B5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02" y="1803019"/>
            <a:ext cx="8218157" cy="5720482"/>
          </a:xfrm>
          <a:prstGeom prst="rect">
            <a:avLst/>
          </a:prstGeom>
        </p:spPr>
      </p:pic>
      <p:sp>
        <p:nvSpPr>
          <p:cNvPr id="11" name="Google Shape;64;p15">
            <a:extLst>
              <a:ext uri="{FF2B5EF4-FFF2-40B4-BE49-F238E27FC236}">
                <a16:creationId xmlns:a16="http://schemas.microsoft.com/office/drawing/2014/main" id="{824415AB-68D4-B14A-8151-4C5187C6BD8C}"/>
              </a:ext>
            </a:extLst>
          </p:cNvPr>
          <p:cNvSpPr txBox="1">
            <a:spLocks/>
          </p:cNvSpPr>
          <p:nvPr/>
        </p:nvSpPr>
        <p:spPr>
          <a:xfrm>
            <a:off x="9304021" y="2375346"/>
            <a:ext cx="4135754" cy="3257821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None/>
            </a:pPr>
            <a:r>
              <a:rPr lang="ru-RU" sz="1800" b="1" dirty="0">
                <a:latin typeface="Verdana" panose="020B0604030504040204" pitchFamily="34" charset="0"/>
                <a:ea typeface="Verdana" panose="020B0604030504040204" pitchFamily="34" charset="0"/>
              </a:rPr>
              <a:t>Роль доминантных валют: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800" dirty="0">
                <a:latin typeface="Verdana" panose="020B0604030504040204" pitchFamily="34" charset="0"/>
                <a:ea typeface="Verdana" panose="020B0604030504040204" pitchFamily="34" charset="0"/>
              </a:rPr>
              <a:t>Надежные/резервные активы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800" dirty="0">
                <a:latin typeface="Verdana" panose="020B0604030504040204" pitchFamily="34" charset="0"/>
                <a:ea typeface="Verdana" panose="020B0604030504040204" pitchFamily="34" charset="0"/>
              </a:rPr>
              <a:t>Финансирование фирм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800" dirty="0">
                <a:latin typeface="Verdana" panose="020B0604030504040204" pitchFamily="34" charset="0"/>
                <a:ea typeface="Verdana" panose="020B0604030504040204" pitchFamily="34" charset="0"/>
              </a:rPr>
              <a:t>Международная торговля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800" dirty="0">
                <a:latin typeface="Verdana" panose="020B0604030504040204" pitchFamily="34" charset="0"/>
                <a:ea typeface="Verdana" panose="020B0604030504040204" pitchFamily="34" charset="0"/>
              </a:rPr>
              <a:t>Монетарный якорь (фиксированные курсы)</a:t>
            </a:r>
          </a:p>
        </p:txBody>
      </p:sp>
      <p:sp>
        <p:nvSpPr>
          <p:cNvPr id="52" name="Arc 51">
            <a:extLst>
              <a:ext uri="{FF2B5EF4-FFF2-40B4-BE49-F238E27FC236}">
                <a16:creationId xmlns:a16="http://schemas.microsoft.com/office/drawing/2014/main" id="{8ED1C056-A430-C74C-ABCE-3C29669F6EC9}"/>
              </a:ext>
            </a:extLst>
          </p:cNvPr>
          <p:cNvSpPr/>
          <p:nvPr/>
        </p:nvSpPr>
        <p:spPr>
          <a:xfrm rot="13810907">
            <a:off x="9168272" y="3435269"/>
            <a:ext cx="532846" cy="444237"/>
          </a:xfrm>
          <a:prstGeom prst="arc">
            <a:avLst>
              <a:gd name="adj1" fmla="val 13673039"/>
              <a:gd name="adj2" fmla="val 2100665"/>
            </a:avLst>
          </a:prstGeom>
          <a:ln w="254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Arc 54">
            <a:extLst>
              <a:ext uri="{FF2B5EF4-FFF2-40B4-BE49-F238E27FC236}">
                <a16:creationId xmlns:a16="http://schemas.microsoft.com/office/drawing/2014/main" id="{98EF93CC-98CF-1247-A0C1-C0F4FABEC94F}"/>
              </a:ext>
            </a:extLst>
          </p:cNvPr>
          <p:cNvSpPr/>
          <p:nvPr/>
        </p:nvSpPr>
        <p:spPr>
          <a:xfrm rot="13810907">
            <a:off x="9108397" y="3995884"/>
            <a:ext cx="532846" cy="444237"/>
          </a:xfrm>
          <a:prstGeom prst="arc">
            <a:avLst>
              <a:gd name="adj1" fmla="val 13673039"/>
              <a:gd name="adj2" fmla="val 2100665"/>
            </a:avLst>
          </a:prstGeom>
          <a:ln w="254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Arc 55">
            <a:extLst>
              <a:ext uri="{FF2B5EF4-FFF2-40B4-BE49-F238E27FC236}">
                <a16:creationId xmlns:a16="http://schemas.microsoft.com/office/drawing/2014/main" id="{2C251159-FCBB-B74F-BBDC-07C2AD70244B}"/>
              </a:ext>
            </a:extLst>
          </p:cNvPr>
          <p:cNvSpPr/>
          <p:nvPr/>
        </p:nvSpPr>
        <p:spPr>
          <a:xfrm rot="13810907">
            <a:off x="9119285" y="4545543"/>
            <a:ext cx="532846" cy="444237"/>
          </a:xfrm>
          <a:prstGeom prst="arc">
            <a:avLst>
              <a:gd name="adj1" fmla="val 13673039"/>
              <a:gd name="adj2" fmla="val 2100665"/>
            </a:avLst>
          </a:prstGeom>
          <a:ln w="254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Arc 56">
            <a:extLst>
              <a:ext uri="{FF2B5EF4-FFF2-40B4-BE49-F238E27FC236}">
                <a16:creationId xmlns:a16="http://schemas.microsoft.com/office/drawing/2014/main" id="{0AAD8C37-53B4-7D4E-A52A-44DFAFF64011}"/>
              </a:ext>
            </a:extLst>
          </p:cNvPr>
          <p:cNvSpPr/>
          <p:nvPr/>
        </p:nvSpPr>
        <p:spPr>
          <a:xfrm rot="13810907">
            <a:off x="8665032" y="3093443"/>
            <a:ext cx="1553960" cy="2164972"/>
          </a:xfrm>
          <a:prstGeom prst="arc">
            <a:avLst>
              <a:gd name="adj1" fmla="val 13500391"/>
              <a:gd name="adj2" fmla="val 1878415"/>
            </a:avLst>
          </a:prstGeom>
          <a:ln w="254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9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990840" y="174953"/>
            <a:ext cx="101168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Доминантные валюты</a:t>
            </a:r>
            <a:endParaRPr lang="en-US" sz="4800" b="1" cap="all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sz="48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международной торговле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2990840" y="1803019"/>
            <a:ext cx="9719320" cy="5250710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Gita Gopinath and Oleg Itskhoki</a:t>
            </a:r>
            <a:r>
              <a:rPr lang="ru-RU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(2021): “</a:t>
            </a:r>
            <a:r>
              <a:rPr lang="en-US" sz="1800" u="sng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Dominant Currency Paradigm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: A Review,” </a:t>
            </a:r>
            <a:r>
              <a:rPr lang="en-US" sz="1800" i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Handbook of International Economics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Volume 5, forthcoming.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Gita Gopinath, Oleg Itskhoki and Roberto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Rigobon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(2010): “</a:t>
            </a:r>
            <a:r>
              <a:rPr lang="en-US" sz="1800" u="sng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Currency Choice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and Exchange Rate Pass-through,” </a:t>
            </a:r>
            <a:r>
              <a:rPr lang="en-US" sz="1800" i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American Economic Review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100 (1).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Gita Gopinath et al. (2020): “</a:t>
            </a:r>
            <a:r>
              <a:rPr lang="en-US" sz="1800" u="sng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Dominant Currency Paradigm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,” </a:t>
            </a:r>
            <a:r>
              <a:rPr lang="en-US" sz="1800" i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American Economic Review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110 (3).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Mary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Amiti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Oleg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Itskhoki and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Jozef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Konings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(2021): «</a:t>
            </a:r>
            <a:r>
              <a:rPr lang="it-IT" sz="1800" u="sng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Dominant</a:t>
            </a:r>
            <a:r>
              <a:rPr lang="it-IT" sz="1800" u="sng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1800" u="sng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Currencies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: How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Firms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Choose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Currency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Invoicing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Why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it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Matters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,» R&amp;R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1800" i="1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Quarterly</a:t>
            </a:r>
            <a:r>
              <a:rPr lang="it-IT" sz="1800" i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Journal of </a:t>
            </a:r>
            <a:r>
              <a:rPr lang="it-IT" sz="1800" i="1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Economics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Dmitry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Mukhin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(2021): «An Equilibrium Model of the </a:t>
            </a:r>
            <a:r>
              <a:rPr lang="it-IT" sz="1800" u="sng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International Price System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,» </a:t>
            </a:r>
            <a:r>
              <a:rPr lang="it-IT" sz="1800" i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American </a:t>
            </a:r>
            <a:r>
              <a:rPr lang="it-IT" sz="1800" i="1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Economic</a:t>
            </a:r>
            <a:r>
              <a:rPr lang="it-IT" sz="1800" i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1800" i="1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Review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conditionally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accepted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Konstantin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Egorov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Dmitry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Mukhin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(2021): «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Optimal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Policy under </a:t>
            </a:r>
            <a:r>
              <a:rPr lang="it-IT" sz="1800" u="sng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Dollar</a:t>
            </a:r>
            <a:r>
              <a:rPr lang="it-IT" sz="1800" u="sng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1800" u="sng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Pricing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,» R&amp;R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1800" i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American </a:t>
            </a:r>
            <a:r>
              <a:rPr lang="it-IT" sz="1800" i="1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Economic</a:t>
            </a:r>
            <a:r>
              <a:rPr lang="it-IT" sz="1800" i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1800" i="1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Review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None/>
            </a:pPr>
            <a:endParaRPr lang="ru-RU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910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2705639" y="1906603"/>
            <a:ext cx="10513972" cy="5653071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endParaRPr lang="ru-RU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6827340-098D-4F46-91AA-5F8E6D20EE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0347" y="2284776"/>
            <a:ext cx="12146988" cy="528796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2B5FC9F-C091-1840-9078-6AEE55AA2B96}"/>
              </a:ext>
            </a:extLst>
          </p:cNvPr>
          <p:cNvSpPr txBox="1"/>
          <p:nvPr/>
        </p:nvSpPr>
        <p:spPr>
          <a:xfrm>
            <a:off x="2990840" y="135764"/>
            <a:ext cx="101168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Доминантные валюты</a:t>
            </a:r>
            <a:endParaRPr lang="en-US" sz="4800" b="1" cap="all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sz="48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международной торговле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85BC25-C831-674A-AE86-D783022759DA}"/>
              </a:ext>
            </a:extLst>
          </p:cNvPr>
          <p:cNvSpPr txBox="1"/>
          <p:nvPr/>
        </p:nvSpPr>
        <p:spPr>
          <a:xfrm>
            <a:off x="2860767" y="1975565"/>
            <a:ext cx="9217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Использование валют в торговле Бельгии за пределами Евросоюза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08146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2705639" y="1906603"/>
            <a:ext cx="10513972" cy="5653071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endParaRPr lang="ru-RU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B5FC9F-C091-1840-9078-6AEE55AA2B96}"/>
              </a:ext>
            </a:extLst>
          </p:cNvPr>
          <p:cNvSpPr txBox="1"/>
          <p:nvPr/>
        </p:nvSpPr>
        <p:spPr>
          <a:xfrm>
            <a:off x="2990840" y="135764"/>
            <a:ext cx="101168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Доминантные валюты</a:t>
            </a:r>
            <a:endParaRPr lang="en-US" sz="4800" b="1" cap="all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sz="48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международной торговле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AA14B606-E8D9-4A48-A7A1-5E7CF49B44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197692"/>
              </p:ext>
            </p:extLst>
          </p:nvPr>
        </p:nvGraphicFramePr>
        <p:xfrm>
          <a:off x="2990840" y="2687335"/>
          <a:ext cx="947724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3182">
                  <a:extLst>
                    <a:ext uri="{9D8B030D-6E8A-4147-A177-3AD203B41FA5}">
                      <a16:colId xmlns:a16="http://schemas.microsoft.com/office/drawing/2014/main" val="4192078167"/>
                    </a:ext>
                  </a:extLst>
                </a:gridCol>
                <a:gridCol w="2046443">
                  <a:extLst>
                    <a:ext uri="{9D8B030D-6E8A-4147-A177-3AD203B41FA5}">
                      <a16:colId xmlns:a16="http://schemas.microsoft.com/office/drawing/2014/main" val="3541957670"/>
                    </a:ext>
                  </a:extLst>
                </a:gridCol>
                <a:gridCol w="1790638">
                  <a:extLst>
                    <a:ext uri="{9D8B030D-6E8A-4147-A177-3AD203B41FA5}">
                      <a16:colId xmlns:a16="http://schemas.microsoft.com/office/drawing/2014/main" val="3282276148"/>
                    </a:ext>
                  </a:extLst>
                </a:gridCol>
                <a:gridCol w="2216981">
                  <a:extLst>
                    <a:ext uri="{9D8B030D-6E8A-4147-A177-3AD203B41FA5}">
                      <a16:colId xmlns:a16="http://schemas.microsoft.com/office/drawing/2014/main" val="2167569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Доллар США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Евро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Валюта страны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131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/>
                        <a:t>США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96%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1%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--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750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/>
                        <a:t>Еврозона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20%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75%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--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130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/>
                        <a:t>Другие развитые страны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55%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18%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21%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468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/>
                        <a:t>  -- Япония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50%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7%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38%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152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/>
                        <a:t>Развивающиеся страны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68%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24%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5%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273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/>
                        <a:t>  -- Латинская Америка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96%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1%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943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/>
                        <a:t>  -- Азия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86%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3%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951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7623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705639" y="527654"/>
            <a:ext cx="107341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Функции денег и роли валют</a:t>
            </a:r>
            <a:endParaRPr lang="en-US" sz="4800" b="1" cap="all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2705639" y="1841288"/>
            <a:ext cx="10513972" cy="5653071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Font typeface="+mj-lt"/>
              <a:buAutoNum type="arabicPeriod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 Мера стоимости</a:t>
            </a:r>
          </a:p>
          <a:p>
            <a:pPr lvl="1"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960" dirty="0">
                <a:latin typeface="Verdana" panose="020B0604030504040204" pitchFamily="34" charset="0"/>
                <a:ea typeface="Verdana" panose="020B0604030504040204" pitchFamily="34" charset="0"/>
              </a:rPr>
              <a:t>стабильная единица измерения (низкая и предсказуемая инфляция)</a:t>
            </a:r>
          </a:p>
          <a:p>
            <a:pPr marL="342900" indent="-342900"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Font typeface="+mj-lt"/>
              <a:buAutoNum type="arabicPeriod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 Средство расчета</a:t>
            </a:r>
          </a:p>
          <a:p>
            <a:pPr lvl="1"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960" dirty="0">
                <a:latin typeface="Verdana" panose="020B0604030504040204" pitchFamily="34" charset="0"/>
                <a:ea typeface="Verdana" panose="020B0604030504040204" pitchFamily="34" charset="0"/>
              </a:rPr>
              <a:t>ликвидность и простота обмена (размер рынка) + дешевизна</a:t>
            </a:r>
          </a:p>
          <a:p>
            <a:pPr marL="342900" indent="-342900"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Font typeface="+mj-lt"/>
              <a:buAutoNum type="arabicPeriod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 Средство накопления</a:t>
            </a:r>
          </a:p>
          <a:p>
            <a:pPr lvl="1"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960" dirty="0">
                <a:latin typeface="Verdana" panose="020B0604030504040204" pitchFamily="34" charset="0"/>
                <a:ea typeface="Verdana" panose="020B0604030504040204" pitchFamily="34" charset="0"/>
              </a:rPr>
              <a:t>низкий риск (и как результат низкая доходность) – надежный актив</a:t>
            </a:r>
            <a:endParaRPr lang="ru-RU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lnSpc>
                <a:spcPct val="200000"/>
              </a:lnSpc>
              <a:spcAft>
                <a:spcPts val="1176"/>
              </a:spcAft>
              <a:buClr>
                <a:srgbClr val="0B3A6E"/>
              </a:buClr>
              <a:buSzPct val="130000"/>
              <a:buNone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Криптовалюты</a:t>
            </a:r>
            <a:endParaRPr lang="ru-RU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520" dirty="0">
                <a:latin typeface="Verdana" panose="020B0604030504040204" pitchFamily="34" charset="0"/>
                <a:ea typeface="Verdana" panose="020B0604030504040204" pitchFamily="34" charset="0"/>
              </a:rPr>
              <a:t>не удовлетворяют ни одному из этих свойств («спекулятивный» актив – это не проблема)</a:t>
            </a:r>
          </a:p>
          <a:p>
            <a:pPr lvl="1"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520" dirty="0">
                <a:latin typeface="Verdana" panose="020B0604030504040204" pitchFamily="34" charset="0"/>
                <a:ea typeface="Verdana" panose="020B0604030504040204" pitchFamily="34" charset="0"/>
              </a:rPr>
              <a:t>большая проблема: по своей сути приводят к безумным затратам электроэнергии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endParaRPr lang="ru-RU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256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705639" y="527654"/>
            <a:ext cx="107341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КАК ФИРМЫ ВЫБИРАЮТ ВАЛЮТУ</a:t>
            </a:r>
            <a:endParaRPr lang="en-US" sz="4800" b="1" cap="all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2705639" y="1906603"/>
            <a:ext cx="10513972" cy="5653071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endParaRPr lang="ru-RU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Google Shape;64;p15">
            <a:extLst>
              <a:ext uri="{FF2B5EF4-FFF2-40B4-BE49-F238E27FC236}">
                <a16:creationId xmlns:a16="http://schemas.microsoft.com/office/drawing/2014/main" id="{2664363B-C36C-A243-85A2-F1191529B7B7}"/>
              </a:ext>
            </a:extLst>
          </p:cNvPr>
          <p:cNvSpPr txBox="1">
            <a:spLocks/>
          </p:cNvSpPr>
          <p:nvPr/>
        </p:nvSpPr>
        <p:spPr>
          <a:xfrm>
            <a:off x="2667107" y="2568453"/>
            <a:ext cx="3660327" cy="2865696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Кто поставщик?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Кто конкурент?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Кто потребитель?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Кто кредитор?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D5A3FD-4975-1943-ABD3-BFDEDFE9DA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9886" y="2824308"/>
            <a:ext cx="6395223" cy="430528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FE92E1C-31FC-3F48-970E-FEED5B224096}"/>
              </a:ext>
            </a:extLst>
          </p:cNvPr>
          <p:cNvSpPr txBox="1"/>
          <p:nvPr/>
        </p:nvSpPr>
        <p:spPr>
          <a:xfrm>
            <a:off x="7721590" y="1993311"/>
            <a:ext cx="46027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/>
              <a:t>Размер фирм и валюта экспорта </a:t>
            </a:r>
            <a:br>
              <a:rPr lang="ru-RU" sz="2400" b="1" dirty="0"/>
            </a:br>
            <a:r>
              <a:rPr lang="ru-RU" sz="2400" b="1" dirty="0"/>
              <a:t>(бельгийские фирмы)</a:t>
            </a:r>
          </a:p>
        </p:txBody>
      </p:sp>
    </p:spTree>
    <p:extLst>
      <p:ext uri="{BB962C8B-B14F-4D97-AF65-F5344CB8AC3E}">
        <p14:creationId xmlns:p14="http://schemas.microsoft.com/office/powerpoint/2010/main" val="568722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705639" y="527654"/>
            <a:ext cx="107341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НАДЕЖНЫЕ АКТИВЫ</a:t>
            </a:r>
            <a:endParaRPr lang="en-US" sz="4800" b="1" cap="all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2705639" y="1906603"/>
            <a:ext cx="10513972" cy="5653071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endParaRPr lang="ru-RU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Google Shape;64;p15">
            <a:extLst>
              <a:ext uri="{FF2B5EF4-FFF2-40B4-BE49-F238E27FC236}">
                <a16:creationId xmlns:a16="http://schemas.microsoft.com/office/drawing/2014/main" id="{203D5D79-EE3E-BD44-B64D-AADDECFB347F}"/>
              </a:ext>
            </a:extLst>
          </p:cNvPr>
          <p:cNvSpPr txBox="1">
            <a:spLocks/>
          </p:cNvSpPr>
          <p:nvPr/>
        </p:nvSpPr>
        <p:spPr>
          <a:xfrm>
            <a:off x="2667107" y="1854351"/>
            <a:ext cx="10772668" cy="5653071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Дорожают при экономическом спаде (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“flight to quality”</a:t>
            </a: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Имеют высокую ликвидность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Большой спрос и дефицит на мировом уровне (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"savings glut”)</a:t>
            </a:r>
            <a:endParaRPr lang="ru-RU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Стоят дорого и дают низкую доходность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Сложны для производства (требуют репутации институтов)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Используются для финансирования производства: </a:t>
            </a:r>
            <a:b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дешево, но рискованно занимать (ипотека в долларах)</a:t>
            </a:r>
          </a:p>
          <a:p>
            <a:pPr algn="just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Диллема</a:t>
            </a: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Триффина</a:t>
            </a:r>
            <a:endParaRPr lang="ru-RU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67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</TotalTime>
  <Words>600</Words>
  <Application>Microsoft Office PowerPoint</Application>
  <PresentationFormat>Произвольный</PresentationFormat>
  <Paragraphs>122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Courier New</vt:lpstr>
      <vt:lpstr>GillSans-Light</vt:lpstr>
      <vt:lpstr>Segoe UI</vt:lpstr>
      <vt:lpstr>Times New Roman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User</dc:creator>
  <cp:lastModifiedBy>Romanycheva Aleksandra</cp:lastModifiedBy>
  <cp:revision>285</cp:revision>
  <cp:lastPrinted>2021-10-06T08:51:00Z</cp:lastPrinted>
  <dcterms:created xsi:type="dcterms:W3CDTF">2018-10-17T12:19:16Z</dcterms:created>
  <dcterms:modified xsi:type="dcterms:W3CDTF">2021-10-07T11:20:55Z</dcterms:modified>
</cp:coreProperties>
</file>